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1" r:id="rId3"/>
    <p:sldId id="331" r:id="rId4"/>
    <p:sldId id="332" r:id="rId5"/>
    <p:sldId id="333" r:id="rId6"/>
    <p:sldId id="335" r:id="rId7"/>
    <p:sldId id="334" r:id="rId8"/>
    <p:sldId id="336" r:id="rId9"/>
    <p:sldId id="337" r:id="rId10"/>
    <p:sldId id="338" r:id="rId11"/>
    <p:sldId id="340" r:id="rId12"/>
    <p:sldId id="339" r:id="rId13"/>
    <p:sldId id="341" r:id="rId14"/>
    <p:sldId id="343" r:id="rId15"/>
    <p:sldId id="342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3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0123" autoAdjust="0"/>
  </p:normalViewPr>
  <p:slideViewPr>
    <p:cSldViewPr snapToGrid="0">
      <p:cViewPr varScale="1">
        <p:scale>
          <a:sx n="78" d="100"/>
          <a:sy n="78" d="100"/>
        </p:scale>
        <p:origin x="13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C2E701-B6DB-4592-9868-DB18910DD3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1C08E-8939-42B1-A12B-AE50F3804D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3F9C9-508D-471A-B548-09FA400C8AB1}" type="datetimeFigureOut">
              <a:rPr lang="vi-VN" smtClean="0"/>
              <a:t>27/12/2021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EEE2D-CD2F-452A-B016-DA30888758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31287-ED10-4E7D-B97D-661B036863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CDE10-C79E-4680-B8A2-7713EEED33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0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3626F-A5CA-4186-A4EF-E29E5510D05A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651A3-8583-4E8F-9FB7-14EC8721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1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651A3-8583-4E8F-9FB7-14EC87214B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7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651A3-8583-4E8F-9FB7-14EC87214B5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8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464C-531C-4813-9EF3-29EA6813AA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56B-B331-40B6-8649-1E04432A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464C-531C-4813-9EF3-29EA6813AA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56B-B331-40B6-8649-1E04432A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4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464C-531C-4813-9EF3-29EA6813AA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56B-B331-40B6-8649-1E04432A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2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464C-531C-4813-9EF3-29EA6813AA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56B-B331-40B6-8649-1E04432A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6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464C-531C-4813-9EF3-29EA6813AA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56B-B331-40B6-8649-1E04432A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464C-531C-4813-9EF3-29EA6813AA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56B-B331-40B6-8649-1E04432A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464C-531C-4813-9EF3-29EA6813AA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56B-B331-40B6-8649-1E04432A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464C-531C-4813-9EF3-29EA6813AA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56B-B331-40B6-8649-1E04432A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9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464C-531C-4813-9EF3-29EA6813AA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56B-B331-40B6-8649-1E04432A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464C-531C-4813-9EF3-29EA6813AA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56B-B331-40B6-8649-1E04432A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464C-531C-4813-9EF3-29EA6813AA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56B-B331-40B6-8649-1E04432A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0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F464C-531C-4813-9EF3-29EA6813AA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BF56B-B331-40B6-8649-1E04432A11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 Vien VLXD">
            <a:extLst>
              <a:ext uri="{FF2B5EF4-FFF2-40B4-BE49-F238E27FC236}">
                <a16:creationId xmlns:a16="http://schemas.microsoft.com/office/drawing/2014/main" id="{785279F2-6C32-482A-BA14-991BE5D93E6F}"/>
              </a:ext>
            </a:extLst>
          </p:cNvPr>
          <p:cNvPicPr/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85548" cy="7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7732E-3B53-4520-8719-C6A19E482F6D}"/>
              </a:ext>
            </a:extLst>
          </p:cNvPr>
          <p:cNvSpPr txBox="1"/>
          <p:nvPr userDrawn="1"/>
        </p:nvSpPr>
        <p:spPr>
          <a:xfrm>
            <a:off x="1384663" y="0"/>
            <a:ext cx="1051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BỘ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XÂY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DỰNG - MINISTRY OF CONSTRUCTION</a:t>
            </a:r>
            <a:b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VIỆN VẬT LIỆU XÂY DỰNG – VIETNAM INSTITUTE FOR BUILDING MATERIALS (VIBM)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vi-VN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FC56A4-9102-4676-B4C5-7C37940DCCC5}"/>
              </a:ext>
            </a:extLst>
          </p:cNvPr>
          <p:cNvCxnSpPr>
            <a:cxnSpLocks/>
          </p:cNvCxnSpPr>
          <p:nvPr userDrawn="1"/>
        </p:nvCxnSpPr>
        <p:spPr>
          <a:xfrm>
            <a:off x="0" y="70262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5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768" y="1480457"/>
            <a:ext cx="11754464" cy="296167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SỬ DỤNG XỈ THÉP LÀM VẬT LIỆU SAN LẤP, ĐẮP NỀN 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XÂY DỰNG</a:t>
            </a:r>
            <a:endParaRPr lang="en-US" sz="4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4534" y="5306016"/>
            <a:ext cx="5906429" cy="519597"/>
          </a:xfrm>
        </p:spPr>
        <p:txBody>
          <a:bodyPr>
            <a:noAutofit/>
          </a:bodyPr>
          <a:lstStyle/>
          <a:p>
            <a:r>
              <a:rPr lang="en-US" sz="3200" dirty="0" err="1"/>
              <a:t>ThS</a:t>
            </a:r>
            <a:r>
              <a:rPr lang="en-US" sz="3200" dirty="0"/>
              <a:t>. </a:t>
            </a:r>
            <a:r>
              <a:rPr lang="en-US" sz="3200" dirty="0" err="1"/>
              <a:t>Tạ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Luân</a:t>
            </a:r>
            <a:endParaRPr lang="en-US" sz="32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EEC6D01-34BF-4A16-9DAA-F03DB9CDF039}"/>
              </a:ext>
            </a:extLst>
          </p:cNvPr>
          <p:cNvSpPr txBox="1">
            <a:spLocks/>
          </p:cNvSpPr>
          <p:nvPr/>
        </p:nvSpPr>
        <p:spPr>
          <a:xfrm>
            <a:off x="2714302" y="6297616"/>
            <a:ext cx="5906429" cy="51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, 27/12/2021</a:t>
            </a:r>
          </a:p>
        </p:txBody>
      </p:sp>
    </p:spTree>
    <p:extLst>
      <p:ext uri="{BB962C8B-B14F-4D97-AF65-F5344CB8AC3E}">
        <p14:creationId xmlns:p14="http://schemas.microsoft.com/office/powerpoint/2010/main" val="105694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5" y="1099818"/>
            <a:ext cx="11345569" cy="8004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1" y="2096415"/>
            <a:ext cx="11871795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san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lấp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đắp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vi-VN" sz="2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57CAE-B031-4EAD-B5D0-602C39B1EF4E}"/>
              </a:ext>
            </a:extLst>
          </p:cNvPr>
          <p:cNvSpPr txBox="1"/>
          <p:nvPr/>
        </p:nvSpPr>
        <p:spPr>
          <a:xfrm>
            <a:off x="6672263" y="3583940"/>
            <a:ext cx="5096521" cy="1709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cải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biển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Kaohsiung South – Star (1996-2012),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Đài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Loan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113 ha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4,55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BOF</a:t>
            </a:r>
            <a:endParaRPr lang="vi-VN" sz="2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8A8E64AB-3A4C-44F4-84EF-E5CD72B9F4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547" y="2704739"/>
            <a:ext cx="5840850" cy="34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5" y="1099818"/>
            <a:ext cx="11345569" cy="8004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1" y="2096415"/>
            <a:ext cx="11871795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san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lấp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đắp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vi-VN" sz="2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57CAE-B031-4EAD-B5D0-602C39B1EF4E}"/>
              </a:ext>
            </a:extLst>
          </p:cNvPr>
          <p:cNvSpPr txBox="1"/>
          <p:nvPr/>
        </p:nvSpPr>
        <p:spPr>
          <a:xfrm>
            <a:off x="6672263" y="2869983"/>
            <a:ext cx="5096521" cy="3361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quyền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Kaohsiung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xỉ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BOF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2015,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m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– 7 m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m so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vi-VN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F5CD66-4ACF-4BA0-9C83-66D795583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" y="2775541"/>
            <a:ext cx="5903595" cy="35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2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5" y="1099818"/>
            <a:ext cx="11345569" cy="8004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1" y="2019553"/>
            <a:ext cx="11871795" cy="345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b/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2012,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Rịa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Vũng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Tàu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móng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móng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Posco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SS-Vina, KCN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Mỹ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móng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nhôm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endParaRPr lang="en-US" sz="25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KCN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Mỹ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Xuân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B1-Conax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Posco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SS-Vina</a:t>
            </a:r>
          </a:p>
        </p:txBody>
      </p:sp>
    </p:spTree>
    <p:extLst>
      <p:ext uri="{BB962C8B-B14F-4D97-AF65-F5344CB8AC3E}">
        <p14:creationId xmlns:p14="http://schemas.microsoft.com/office/powerpoint/2010/main" val="106491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5" y="1099818"/>
            <a:ext cx="11345569" cy="8004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1" y="2062415"/>
            <a:ext cx="11871795" cy="3149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b/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2017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2020,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ty TNHH gang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Hưng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Formosa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Tĩnh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564.000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hạng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khuôn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endParaRPr lang="en-US" sz="25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2/2020,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chế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lâm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tiêu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thụ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khẩu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Tĩnh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155.000 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5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Formosa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Tĩnh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endParaRPr lang="en-US" sz="25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4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5" y="1099818"/>
            <a:ext cx="11345569" cy="80042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1" y="2062415"/>
            <a:ext cx="11871795" cy="2428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a/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BS EN 13242:2002 + A1:2007 Aggregates for unbound and hydraulically bound materials for use in civil engineering work and road construction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JIS A 5015:2018 Iron and steel slag for road construction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YB/T 801:2008 Steel slag for engineering backfill</a:t>
            </a:r>
            <a:endParaRPr lang="en-US" sz="25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9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5" y="1099818"/>
            <a:ext cx="11345569" cy="80042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2" y="2219116"/>
            <a:ext cx="11871795" cy="1914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b/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kỹ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gang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xây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dựng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QĐ 430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TCVN 12464:2018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kỹ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thử</a:t>
            </a:r>
            <a:endParaRPr lang="en-US" sz="25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2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5" y="1099818"/>
            <a:ext cx="11345569" cy="8004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2" y="2219116"/>
            <a:ext cx="11871795" cy="3559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a/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tái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đắp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hại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endParaRPr lang="en-US" sz="25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phóng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xạ</a:t>
            </a:r>
            <a:endParaRPr lang="en-US" sz="25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khoáng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lý</a:t>
            </a:r>
            <a:endParaRPr lang="en-US" sz="25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nén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chặt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endParaRPr lang="en-US" sz="25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ổn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endParaRPr lang="en-US" sz="25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83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5" y="1099818"/>
            <a:ext cx="11345569" cy="8004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2" y="2219116"/>
            <a:ext cx="11871795" cy="3559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b/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hại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vô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QCVN 07:2009/BTNMT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kim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JIS A 5015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phóng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xạ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(I)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Phụ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lục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 TCVN 12249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TCVN 8265:2009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khoáng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XRD</a:t>
            </a:r>
          </a:p>
        </p:txBody>
      </p:sp>
    </p:spTree>
    <p:extLst>
      <p:ext uri="{BB962C8B-B14F-4D97-AF65-F5344CB8AC3E}">
        <p14:creationId xmlns:p14="http://schemas.microsoft.com/office/powerpoint/2010/main" val="2826505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5" y="1099818"/>
            <a:ext cx="11345569" cy="8004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1" y="2047666"/>
            <a:ext cx="11871795" cy="407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b/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riêng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TCVN 7572-4:2006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xốp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TCVN 7572-6:2006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nén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dập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xi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trạng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TCVN 7572-11:2006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ẩm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tối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ưu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TCVN 12790:2020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CBR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TCVN 12792:2020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modun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đàn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hồi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phụ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lục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 &amp; C – 22TCN 211:2006</a:t>
            </a:r>
          </a:p>
        </p:txBody>
      </p:sp>
    </p:spTree>
    <p:extLst>
      <p:ext uri="{BB962C8B-B14F-4D97-AF65-F5344CB8AC3E}">
        <p14:creationId xmlns:p14="http://schemas.microsoft.com/office/powerpoint/2010/main" val="290333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5" y="1099818"/>
            <a:ext cx="11345569" cy="8004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1" y="2047666"/>
            <a:ext cx="11871795" cy="2942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b/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nở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ngâm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JIS A 5015, YB/T 801, EN 1744-1, ASTM D4792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tả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bột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YB/T 801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sắt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kim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YB/T 4188</a:t>
            </a:r>
          </a:p>
        </p:txBody>
      </p:sp>
    </p:spTree>
    <p:extLst>
      <p:ext uri="{BB962C8B-B14F-4D97-AF65-F5344CB8AC3E}">
        <p14:creationId xmlns:p14="http://schemas.microsoft.com/office/powerpoint/2010/main" val="58275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6310" y="1070191"/>
            <a:ext cx="11345569" cy="5345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203198" y="1906339"/>
            <a:ext cx="11871795" cy="3303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1-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2-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endParaRPr lang="vi-VN" sz="2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3-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tiêu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endParaRPr lang="en-US" sz="25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4-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endParaRPr lang="vi-VN" sz="2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endParaRPr lang="en-US" sz="25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6-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endParaRPr lang="vi-VN" sz="2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1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5" y="1099818"/>
            <a:ext cx="11345569" cy="8004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1" y="2047666"/>
            <a:ext cx="11871795" cy="988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5.1/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endParaRPr lang="en-US" sz="25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ED3B8C7-7A2A-4011-A5A2-9E8FF5F18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365374"/>
              </p:ext>
            </p:extLst>
          </p:nvPr>
        </p:nvGraphicFramePr>
        <p:xfrm>
          <a:off x="423216" y="3183441"/>
          <a:ext cx="1146398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194">
                  <a:extLst>
                    <a:ext uri="{9D8B030D-6E8A-4147-A177-3AD203B41FA5}">
                      <a16:colId xmlns:a16="http://schemas.microsoft.com/office/drawing/2014/main" val="2569816179"/>
                    </a:ext>
                  </a:extLst>
                </a:gridCol>
                <a:gridCol w="1356390">
                  <a:extLst>
                    <a:ext uri="{9D8B030D-6E8A-4147-A177-3AD203B41FA5}">
                      <a16:colId xmlns:a16="http://schemas.microsoft.com/office/drawing/2014/main" val="1053521627"/>
                    </a:ext>
                  </a:extLst>
                </a:gridCol>
                <a:gridCol w="3183408">
                  <a:extLst>
                    <a:ext uri="{9D8B030D-6E8A-4147-A177-3AD203B41FA5}">
                      <a16:colId xmlns:a16="http://schemas.microsoft.com/office/drawing/2014/main" val="3403820276"/>
                    </a:ext>
                  </a:extLst>
                </a:gridCol>
                <a:gridCol w="1233826">
                  <a:extLst>
                    <a:ext uri="{9D8B030D-6E8A-4147-A177-3AD203B41FA5}">
                      <a16:colId xmlns:a16="http://schemas.microsoft.com/office/drawing/2014/main" val="1589691065"/>
                    </a:ext>
                  </a:extLst>
                </a:gridCol>
                <a:gridCol w="1312054">
                  <a:extLst>
                    <a:ext uri="{9D8B030D-6E8A-4147-A177-3AD203B41FA5}">
                      <a16:colId xmlns:a16="http://schemas.microsoft.com/office/drawing/2014/main" val="264576044"/>
                    </a:ext>
                  </a:extLst>
                </a:gridCol>
                <a:gridCol w="3186112">
                  <a:extLst>
                    <a:ext uri="{9D8B030D-6E8A-4147-A177-3AD203B41FA5}">
                      <a16:colId xmlns:a16="http://schemas.microsoft.com/office/drawing/2014/main" val="2572245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hiệu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Loại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xỉ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thép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Địa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điểm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lấy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mẫu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hiệu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Loại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xỉ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thép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Địa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điểm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lấy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mẫu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1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Thép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Thủ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Đức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Thép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Hòa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Phát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Hải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Dương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2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Thép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Vicasa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Thép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Hòa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Phát</a:t>
                      </a:r>
                      <a:r>
                        <a:rPr lang="en-US" dirty="0"/>
                        <a:t> Dung </a:t>
                      </a:r>
                      <a:r>
                        <a:rPr lang="en-US" dirty="0" err="1"/>
                        <a:t>Quất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005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Thép</a:t>
                      </a:r>
                      <a:r>
                        <a:rPr lang="en-US" dirty="0"/>
                        <a:t> Vina Kyoei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Thép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Tuyên</a:t>
                      </a:r>
                      <a:r>
                        <a:rPr lang="en-US" dirty="0"/>
                        <a:t> Quang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19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Thép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Tungho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KS </a:t>
                      </a:r>
                      <a:r>
                        <a:rPr lang="en-US" dirty="0" err="1"/>
                        <a:t>và</a:t>
                      </a:r>
                      <a:r>
                        <a:rPr lang="en-US" dirty="0"/>
                        <a:t> LK </a:t>
                      </a:r>
                      <a:r>
                        <a:rPr lang="en-US" dirty="0" err="1"/>
                        <a:t>Việt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Trung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51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Thép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Miền</a:t>
                      </a:r>
                      <a:r>
                        <a:rPr lang="en-US" dirty="0"/>
                        <a:t> 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Thép</a:t>
                      </a:r>
                      <a:r>
                        <a:rPr lang="en-US" dirty="0"/>
                        <a:t> Formosa </a:t>
                      </a:r>
                      <a:r>
                        <a:rPr lang="en-US" dirty="0" err="1"/>
                        <a:t>Hà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Tĩnh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431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Thép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Việt</a:t>
                      </a:r>
                      <a:r>
                        <a:rPr lang="en-US" dirty="0"/>
                        <a:t> Ý – </a:t>
                      </a:r>
                      <a:r>
                        <a:rPr lang="en-US" dirty="0" err="1"/>
                        <a:t>Hải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Phòng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Thép</a:t>
                      </a:r>
                      <a:r>
                        <a:rPr lang="en-US" dirty="0"/>
                        <a:t> VAS Nghi </a:t>
                      </a:r>
                      <a:r>
                        <a:rPr lang="en-US" dirty="0" err="1"/>
                        <a:t>Sơn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192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Thép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Thái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Nguyên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Thành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Đại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Phú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Mỹ</a:t>
                      </a:r>
                      <a:r>
                        <a:rPr lang="en-US" dirty="0"/>
                        <a:t>- </a:t>
                      </a:r>
                      <a:r>
                        <a:rPr lang="en-US" dirty="0" err="1"/>
                        <a:t>Hải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Phòng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296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Thành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Đại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Phú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Mỹ</a:t>
                      </a:r>
                      <a:r>
                        <a:rPr lang="en-US" dirty="0"/>
                        <a:t> -BRVT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765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717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5" y="1099818"/>
            <a:ext cx="11345569" cy="8004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1" y="2047666"/>
            <a:ext cx="11871795" cy="988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5.1/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endParaRPr lang="en-US" sz="25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ED3B8C7-7A2A-4011-A5A2-9E8FF5F18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264059"/>
              </p:ext>
            </p:extLst>
          </p:nvPr>
        </p:nvGraphicFramePr>
        <p:xfrm>
          <a:off x="423216" y="3183441"/>
          <a:ext cx="1146398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194">
                  <a:extLst>
                    <a:ext uri="{9D8B030D-6E8A-4147-A177-3AD203B41FA5}">
                      <a16:colId xmlns:a16="http://schemas.microsoft.com/office/drawing/2014/main" val="2569816179"/>
                    </a:ext>
                  </a:extLst>
                </a:gridCol>
                <a:gridCol w="1356390">
                  <a:extLst>
                    <a:ext uri="{9D8B030D-6E8A-4147-A177-3AD203B41FA5}">
                      <a16:colId xmlns:a16="http://schemas.microsoft.com/office/drawing/2014/main" val="1053521627"/>
                    </a:ext>
                  </a:extLst>
                </a:gridCol>
                <a:gridCol w="3183408">
                  <a:extLst>
                    <a:ext uri="{9D8B030D-6E8A-4147-A177-3AD203B41FA5}">
                      <a16:colId xmlns:a16="http://schemas.microsoft.com/office/drawing/2014/main" val="3403820276"/>
                    </a:ext>
                  </a:extLst>
                </a:gridCol>
                <a:gridCol w="1233826">
                  <a:extLst>
                    <a:ext uri="{9D8B030D-6E8A-4147-A177-3AD203B41FA5}">
                      <a16:colId xmlns:a16="http://schemas.microsoft.com/office/drawing/2014/main" val="1589691065"/>
                    </a:ext>
                  </a:extLst>
                </a:gridCol>
                <a:gridCol w="1312054">
                  <a:extLst>
                    <a:ext uri="{9D8B030D-6E8A-4147-A177-3AD203B41FA5}">
                      <a16:colId xmlns:a16="http://schemas.microsoft.com/office/drawing/2014/main" val="264576044"/>
                    </a:ext>
                  </a:extLst>
                </a:gridCol>
                <a:gridCol w="3186112">
                  <a:extLst>
                    <a:ext uri="{9D8B030D-6E8A-4147-A177-3AD203B41FA5}">
                      <a16:colId xmlns:a16="http://schemas.microsoft.com/office/drawing/2014/main" val="2572245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hiệu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Loại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xỉ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thép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Ghi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hiệu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Loại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xỉ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thép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Ghi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1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2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005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19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51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431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192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296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765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068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254" y="844179"/>
            <a:ext cx="11345569" cy="237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69254" y="1155456"/>
            <a:ext cx="1187179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5.2/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QCVN 07:2009/BTNMT:</a:t>
            </a:r>
          </a:p>
          <a:p>
            <a:pPr marR="0" algn="ctr">
              <a:spcBef>
                <a:spcPts val="0"/>
              </a:spcBef>
            </a:pP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vô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23969-5318-4674-9DCB-8C0A5FDDA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8" y="1760220"/>
            <a:ext cx="10530840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63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254" y="844179"/>
            <a:ext cx="11345569" cy="237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69254" y="1155456"/>
            <a:ext cx="1187179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5.3/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JIS A 5015:</a:t>
            </a:r>
          </a:p>
          <a:p>
            <a:pPr marR="0" algn="ctr">
              <a:spcBef>
                <a:spcPts val="0"/>
              </a:spcBef>
            </a:pP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ngâm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rỉ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kim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JIS A 5015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C10C8-4FBF-4730-B456-CFC1BFFC3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10" y="1832564"/>
            <a:ext cx="10050780" cy="49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19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254" y="844179"/>
            <a:ext cx="11345569" cy="237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69254" y="1155456"/>
            <a:ext cx="1187179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5.3/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JIS A 5015:</a:t>
            </a:r>
          </a:p>
          <a:p>
            <a:pPr marR="0" algn="ctr">
              <a:spcBef>
                <a:spcPts val="0"/>
              </a:spcBef>
            </a:pP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chiết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kim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JIS A 5015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98EBD-D612-4853-A9CB-E5F1860E4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1" y="1803067"/>
            <a:ext cx="100660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20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254" y="844179"/>
            <a:ext cx="11345569" cy="237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69254" y="1155456"/>
            <a:ext cx="1187179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5.4/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phóng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xạ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ctr">
              <a:spcBef>
                <a:spcPts val="0"/>
              </a:spcBef>
            </a:pP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6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xạ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FE0191-46C2-493B-AE83-CF4DA1FAB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46" y="1906472"/>
            <a:ext cx="6583680" cy="4632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5B5FAC-3D7B-4D54-87C0-A099B73CE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21" y="3429000"/>
            <a:ext cx="3390900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53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254" y="844179"/>
            <a:ext cx="11345569" cy="237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69254" y="1155456"/>
            <a:ext cx="1187179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5.5/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ctr">
              <a:spcBef>
                <a:spcPts val="0"/>
              </a:spcBef>
            </a:pP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7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EAF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66D28-8ADD-4953-B062-331386273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41" y="1906472"/>
            <a:ext cx="7551420" cy="46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95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254" y="844179"/>
            <a:ext cx="11345569" cy="237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69254" y="1155456"/>
            <a:ext cx="1187179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5.5/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ctr">
              <a:spcBef>
                <a:spcPts val="0"/>
              </a:spcBef>
            </a:pP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BOF, IF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2AAC6-A3A5-4E4D-9D37-89FFB86B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30" y="1805940"/>
            <a:ext cx="7520940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43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254" y="844179"/>
            <a:ext cx="11345569" cy="237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69254" y="1155456"/>
            <a:ext cx="118717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5.6/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khoáng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CCED7-C47C-46F3-956B-C7C5CCF0D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50" y="1748974"/>
            <a:ext cx="3879602" cy="249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ABF25A-A6B8-4F93-B88D-063C6B5DF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51" y="1695987"/>
            <a:ext cx="3953808" cy="254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5E9CA-6E49-43CB-82D5-EC81E0B73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49" y="4333271"/>
            <a:ext cx="3761615" cy="23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92F0C9-124A-476E-9769-BFE70D763BEC}"/>
              </a:ext>
            </a:extLst>
          </p:cNvPr>
          <p:cNvSpPr txBox="1"/>
          <p:nvPr/>
        </p:nvSpPr>
        <p:spPr>
          <a:xfrm>
            <a:off x="5742038" y="4532837"/>
            <a:ext cx="5315113" cy="1855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Melilite Ca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(Mg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0.5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0.5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)(Si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1.5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0.5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(7/15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Merwinite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(SiO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(8/15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Wustite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(9/15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Quartz SiO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(7/15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Calcium Silicate Ca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(7/15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Larnite Ca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(9/15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Portlandite Ca(OH)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(6/15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30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254" y="844179"/>
            <a:ext cx="11345569" cy="237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69254" y="1155456"/>
            <a:ext cx="118717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5.7/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sắt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kim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(YB/T 4188):</a:t>
            </a:r>
          </a:p>
          <a:p>
            <a:pPr marR="0" algn="ctr">
              <a:spcBef>
                <a:spcPts val="0"/>
              </a:spcBef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</a:pP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9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sắt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kim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ω, %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F97A7A3-FAB0-425E-9982-D688AE9BE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594914"/>
              </p:ext>
            </p:extLst>
          </p:nvPr>
        </p:nvGraphicFramePr>
        <p:xfrm>
          <a:off x="474758" y="2279717"/>
          <a:ext cx="1087120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485">
                  <a:extLst>
                    <a:ext uri="{9D8B030D-6E8A-4147-A177-3AD203B41FA5}">
                      <a16:colId xmlns:a16="http://schemas.microsoft.com/office/drawing/2014/main" val="4181592896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3910754159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1154243186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1641039062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1185433331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4092434330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3853663833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2682906558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1565757123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4160870407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2219409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hiệu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mẫu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99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ω, 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20,69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22,69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14,74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17,38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18,37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11,84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9968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6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4" y="1356993"/>
            <a:ext cx="11345569" cy="5345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2" y="2291015"/>
            <a:ext cx="11871795" cy="2942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nay,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33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gang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Miền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Bắc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11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Tuyên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Quang,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Cai, Cao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Hải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Hưng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Yên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Hải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Miền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9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(Thanh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Đà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Nẵng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Tĩnh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Ngãi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ây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1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endParaRPr lang="en-US" sz="25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Miền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Nam: 12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(Tp.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Chí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Minh,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Vũng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Tàu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Nai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vi-VN" sz="2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25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254" y="844179"/>
            <a:ext cx="11345569" cy="237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69254" y="1155456"/>
            <a:ext cx="1187179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5.8/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ctr">
              <a:spcBef>
                <a:spcPts val="0"/>
              </a:spcBef>
            </a:pP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10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EAF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923A5-1460-455C-B837-F0D6DC753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30" y="1906472"/>
            <a:ext cx="9273540" cy="36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03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254" y="844179"/>
            <a:ext cx="11345569" cy="237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69254" y="1155456"/>
            <a:ext cx="1187179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5.8/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ctr">
              <a:spcBef>
                <a:spcPts val="0"/>
              </a:spcBef>
            </a:pP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11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BOF, IF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FD114-4312-4B6A-9F29-597836B4B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32" y="2044944"/>
            <a:ext cx="923544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89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254" y="844179"/>
            <a:ext cx="11345569" cy="237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69254" y="1155456"/>
            <a:ext cx="1187179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5.9/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đầm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nén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just"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</a:pP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12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EAF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F596D-FBF9-4C65-8590-FA49B1A90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2305050"/>
            <a:ext cx="1110996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65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254" y="844179"/>
            <a:ext cx="11345569" cy="237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69254" y="1155456"/>
            <a:ext cx="1187179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5.9/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đầm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nén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just"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</a:pP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13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BOF, IF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6BFB5-4620-45DE-A0B8-46CFD4440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" y="2282190"/>
            <a:ext cx="11102340" cy="22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06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254" y="844179"/>
            <a:ext cx="11345569" cy="237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69254" y="1155456"/>
            <a:ext cx="1187179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5.10/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ổn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ctr">
              <a:spcBef>
                <a:spcPts val="0"/>
              </a:spcBef>
            </a:pP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14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nở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ngâm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%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9501C57B-81D4-4A97-AEAA-DEFE5EDDA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47515"/>
              </p:ext>
            </p:extLst>
          </p:nvPr>
        </p:nvGraphicFramePr>
        <p:xfrm>
          <a:off x="364491" y="2059845"/>
          <a:ext cx="1075508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686">
                  <a:extLst>
                    <a:ext uri="{9D8B030D-6E8A-4147-A177-3AD203B41FA5}">
                      <a16:colId xmlns:a16="http://schemas.microsoft.com/office/drawing/2014/main" val="2023894228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493980899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500651969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39335613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72135817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445359069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766590839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091445316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340858040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4239725072"/>
                    </a:ext>
                  </a:extLst>
                </a:gridCol>
              </a:tblGrid>
              <a:tr h="22667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Điều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kiện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bảo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dưỡng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614249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70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 = 7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8669688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 = 10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961829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 = 7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10325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27894A9-BF94-407D-9A3F-C8DF303C4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85" y="3750166"/>
            <a:ext cx="4584700" cy="275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5427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254" y="844179"/>
            <a:ext cx="11345569" cy="237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69254" y="1155456"/>
            <a:ext cx="1187179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5.10/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ổn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ctr">
              <a:spcBef>
                <a:spcPts val="0"/>
              </a:spcBef>
            </a:pP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15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nở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ngâm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lão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%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9501C57B-81D4-4A97-AEAA-DEFE5EDDA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739793"/>
              </p:ext>
            </p:extLst>
          </p:nvPr>
        </p:nvGraphicFramePr>
        <p:xfrm>
          <a:off x="838624" y="2059845"/>
          <a:ext cx="980682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686">
                  <a:extLst>
                    <a:ext uri="{9D8B030D-6E8A-4147-A177-3AD203B41FA5}">
                      <a16:colId xmlns:a16="http://schemas.microsoft.com/office/drawing/2014/main" val="2023894228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493980899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500651969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39335613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72135817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445359069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766590839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091445316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3408580405"/>
                    </a:ext>
                  </a:extLst>
                </a:gridCol>
              </a:tblGrid>
              <a:tr h="22667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Thời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lão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hóa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614249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8669688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tháng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961829"/>
                  </a:ext>
                </a:extLst>
              </a:tr>
              <a:tr h="2266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tháng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10325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A6331DB-8A04-49BC-8590-13BC00D99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3750166"/>
            <a:ext cx="4578350" cy="274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7756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0" y="860488"/>
            <a:ext cx="11871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</a:pP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16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bột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0FEA496-1D11-4A5B-A5D5-165CBBDF5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955387"/>
              </p:ext>
            </p:extLst>
          </p:nvPr>
        </p:nvGraphicFramePr>
        <p:xfrm>
          <a:off x="472407" y="1229820"/>
          <a:ext cx="11247185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501">
                  <a:extLst>
                    <a:ext uri="{9D8B030D-6E8A-4147-A177-3AD203B41FA5}">
                      <a16:colId xmlns:a16="http://schemas.microsoft.com/office/drawing/2014/main" val="2226387524"/>
                    </a:ext>
                  </a:extLst>
                </a:gridCol>
                <a:gridCol w="3257878">
                  <a:extLst>
                    <a:ext uri="{9D8B030D-6E8A-4147-A177-3AD203B41FA5}">
                      <a16:colId xmlns:a16="http://schemas.microsoft.com/office/drawing/2014/main" val="906069100"/>
                    </a:ext>
                  </a:extLst>
                </a:gridCol>
                <a:gridCol w="1606741">
                  <a:extLst>
                    <a:ext uri="{9D8B030D-6E8A-4147-A177-3AD203B41FA5}">
                      <a16:colId xmlns:a16="http://schemas.microsoft.com/office/drawing/2014/main" val="2202025208"/>
                    </a:ext>
                  </a:extLst>
                </a:gridCol>
                <a:gridCol w="5021065">
                  <a:extLst>
                    <a:ext uri="{9D8B030D-6E8A-4147-A177-3AD203B41FA5}">
                      <a16:colId xmlns:a16="http://schemas.microsoft.com/office/drawing/2014/main" val="1118702817"/>
                    </a:ext>
                  </a:extLst>
                </a:gridCol>
              </a:tblGrid>
              <a:tr h="3427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Ký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hiệu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mẫu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Tỷ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lệ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thành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bột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trung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bình</a:t>
                      </a:r>
                      <a:r>
                        <a:rPr lang="en-US" sz="1800" dirty="0"/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Độ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lệch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chuẩn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Giới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hạn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dao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động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trên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của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tỷ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lệ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thành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bột</a:t>
                      </a:r>
                      <a:r>
                        <a:rPr lang="en-US" sz="1800" dirty="0"/>
                        <a:t>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727698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0,268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000077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1,413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739912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0,782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516356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0,827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230057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571358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0,233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859382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0,315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205899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808560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0,911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031289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0,607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310194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1,491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444850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0,794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827737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0,502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37619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0,641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68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910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254" y="1047379"/>
            <a:ext cx="11345569" cy="237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69254" y="1605399"/>
            <a:ext cx="118717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buFontTx/>
              <a:buChar char="-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QCVN 07:2009/BTNMT.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đắp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marR="0" indent="-285750" algn="just">
              <a:spcBef>
                <a:spcPts val="0"/>
              </a:spcBef>
              <a:buFontTx/>
              <a:buChar char="-"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buFontTx/>
              <a:buChar char="-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đắp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ổn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ổn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YB/T 801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lấp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buFontTx/>
              <a:buChar char="-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buFontTx/>
              <a:buChar char="-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EAF, BOF, IF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CBR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07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1EB49C-2389-4FCE-ADF7-2D1D2FCB21D9}"/>
              </a:ext>
            </a:extLst>
          </p:cNvPr>
          <p:cNvSpPr/>
          <p:nvPr/>
        </p:nvSpPr>
        <p:spPr>
          <a:xfrm>
            <a:off x="1450978" y="2748557"/>
            <a:ext cx="9290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XIN CHÂN THÀNH CẢM ƠN!</a:t>
            </a:r>
          </a:p>
        </p:txBody>
      </p:sp>
    </p:spTree>
    <p:extLst>
      <p:ext uri="{BB962C8B-B14F-4D97-AF65-F5344CB8AC3E}">
        <p14:creationId xmlns:p14="http://schemas.microsoft.com/office/powerpoint/2010/main" val="81592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4" y="1356993"/>
            <a:ext cx="11345569" cy="5345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2" y="2291015"/>
            <a:ext cx="11871795" cy="325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3/2021,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khảo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lò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09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lò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thổi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oxy BOF,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20-200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14,7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endParaRPr lang="en-US" sz="25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28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lò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EAF,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20–120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8,05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endParaRPr lang="en-US" sz="2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45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lò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IF,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 – 50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2,61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endParaRPr lang="vi-VN" sz="2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4" y="1356993"/>
            <a:ext cx="11345569" cy="5345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2" y="2291015"/>
            <a:ext cx="11871795" cy="201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lò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thổi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oxy BOF: 2,205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chiếm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63,17%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lò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EAF: 1,208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chiếm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34,59%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lò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IF: 78,3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chiếm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1,24%</a:t>
            </a:r>
            <a:endParaRPr lang="vi-VN" sz="2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4" y="1356993"/>
            <a:ext cx="11345569" cy="5345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2" y="2291015"/>
            <a:ext cx="11871795" cy="3972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ngại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tái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nguội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kích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khá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trải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đập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nghiền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sàng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tách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đem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tiêu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kỹ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lấp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đắp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tái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lấp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lẻ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manh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mún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3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4" y="1356993"/>
            <a:ext cx="11345569" cy="5345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2" y="2291015"/>
            <a:ext cx="11871795" cy="1399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2020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Xây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dựng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Viện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xây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dựng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5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Nghi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ên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san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lấp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đắp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xây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dựng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endParaRPr lang="vi-VN" sz="2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5" y="1099818"/>
            <a:ext cx="11345569" cy="8004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2" y="2291015"/>
            <a:ext cx="11871795" cy="3149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a/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Hiệp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(1/2021)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thô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1864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ớc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thải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180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270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2020.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tái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tỷ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lệ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98,4%.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lấp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đắp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bờ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biển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subgrades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embankments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6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3215" y="1099818"/>
            <a:ext cx="11345569" cy="8004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6381-C9AF-4152-BCDF-3CEED7B460E8}"/>
              </a:ext>
            </a:extLst>
          </p:cNvPr>
          <p:cNvSpPr txBox="1"/>
          <p:nvPr/>
        </p:nvSpPr>
        <p:spPr>
          <a:xfrm>
            <a:off x="160101" y="2096415"/>
            <a:ext cx="11871795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san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lấp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đắp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sz="25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vi-VN" sz="2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6.jpeg" descr="New runway at Haneda Airport (D runway)">
            <a:extLst>
              <a:ext uri="{FF2B5EF4-FFF2-40B4-BE49-F238E27FC236}">
                <a16:creationId xmlns:a16="http://schemas.microsoft.com/office/drawing/2014/main" id="{390EF964-C64F-40FF-AD98-55937A075A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547" y="2836871"/>
            <a:ext cx="5274627" cy="3277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F57CAE-B031-4EAD-B5D0-602C39B1EF4E}"/>
              </a:ext>
            </a:extLst>
          </p:cNvPr>
          <p:cNvSpPr txBox="1"/>
          <p:nvPr/>
        </p:nvSpPr>
        <p:spPr>
          <a:xfrm>
            <a:off x="6370332" y="3429000"/>
            <a:ext cx="5398452" cy="2120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Sân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Tokyo (Haneda Airport) (2007-2010)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750.000 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5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xỉ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thép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38.000.000 m</a:t>
            </a:r>
            <a:r>
              <a:rPr lang="en-US" sz="25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lấp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endParaRPr lang="vi-VN" sz="2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48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4090</TotalTime>
  <Words>2765</Words>
  <Application>Microsoft Office PowerPoint</Application>
  <PresentationFormat>Widescreen</PresentationFormat>
  <Paragraphs>418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NGHIÊN CỨU SỬ DỤNG XỈ THÉP LÀM VẬT LIỆU SAN LẤP, ĐẮP NỀN  TRONG XÂY DỰNG</vt:lpstr>
      <vt:lpstr>NỘI DUNG</vt:lpstr>
      <vt:lpstr>1. Tính cấp thiết của đề tài</vt:lpstr>
      <vt:lpstr>1. Tính cấp thiết của đề tài</vt:lpstr>
      <vt:lpstr>1. Tính cấp thiết của đề tài</vt:lpstr>
      <vt:lpstr>1. Tính cấp thiết của đề tài</vt:lpstr>
      <vt:lpstr>1. Tính cấp thiết của đề tài</vt:lpstr>
      <vt:lpstr>2. Tổng quan tình hình nghiên cứu, sử dụng xỉ thép</vt:lpstr>
      <vt:lpstr>2. Tổng quan tình hình nghiên cứu, sử dụng xỉ thép</vt:lpstr>
      <vt:lpstr>2. Tổng quan tình hình nghiên cứu, sử dụng xỉ thép</vt:lpstr>
      <vt:lpstr>2. Tổng quan tình hình nghiên cứu, sử dụng xỉ thép</vt:lpstr>
      <vt:lpstr>2. Tổng quan tình hình nghiên cứu, sử dụng xỉ thép</vt:lpstr>
      <vt:lpstr>2. Tổng quan tình hình nghiên cứu, sử dụng xỉ thép</vt:lpstr>
      <vt:lpstr>3. Tổng quan tình hình tiêu chuẩn liên quan đến xỉ thép</vt:lpstr>
      <vt:lpstr>3. Tổng quan tình hình tiêu chuẩn liên quan đến xỉ thép</vt:lpstr>
      <vt:lpstr>4. Nội dung và phương pháp nghiên cứu</vt:lpstr>
      <vt:lpstr>4. Nội dung và phương pháp nghiên cứu</vt:lpstr>
      <vt:lpstr>4. Nội dung và phương pháp nghiên cứu</vt:lpstr>
      <vt:lpstr>4. Nội dung và phương pháp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PowerPoint Presentation</vt:lpstr>
      <vt:lpstr>6. Kết luận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ISI/Scopus là gì?</dc:title>
  <dc:creator>Nghia Ha</dc:creator>
  <cp:lastModifiedBy>Admin</cp:lastModifiedBy>
  <cp:revision>191</cp:revision>
  <dcterms:created xsi:type="dcterms:W3CDTF">2019-01-10T05:45:53Z</dcterms:created>
  <dcterms:modified xsi:type="dcterms:W3CDTF">2021-12-27T16:57:09Z</dcterms:modified>
</cp:coreProperties>
</file>